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5" r:id="rId5"/>
    <p:sldId id="260" r:id="rId6"/>
    <p:sldId id="288" r:id="rId7"/>
    <p:sldId id="259" r:id="rId8"/>
    <p:sldId id="261" r:id="rId9"/>
    <p:sldId id="265" r:id="rId10"/>
    <p:sldId id="294" r:id="rId11"/>
    <p:sldId id="262" r:id="rId12"/>
    <p:sldId id="263" r:id="rId13"/>
    <p:sldId id="264" r:id="rId14"/>
    <p:sldId id="266" r:id="rId15"/>
    <p:sldId id="267" r:id="rId16"/>
    <p:sldId id="269" r:id="rId17"/>
    <p:sldId id="271" r:id="rId18"/>
    <p:sldId id="272" r:id="rId19"/>
    <p:sldId id="292" r:id="rId20"/>
    <p:sldId id="268" r:id="rId21"/>
    <p:sldId id="274" r:id="rId22"/>
    <p:sldId id="275" r:id="rId23"/>
    <p:sldId id="293" r:id="rId24"/>
    <p:sldId id="276" r:id="rId25"/>
    <p:sldId id="277" r:id="rId26"/>
    <p:sldId id="283" r:id="rId27"/>
    <p:sldId id="286" r:id="rId28"/>
    <p:sldId id="287" r:id="rId29"/>
    <p:sldId id="278" r:id="rId30"/>
    <p:sldId id="279" r:id="rId31"/>
    <p:sldId id="280" r:id="rId32"/>
    <p:sldId id="281" r:id="rId33"/>
    <p:sldId id="290" r:id="rId34"/>
    <p:sldId id="282" r:id="rId35"/>
    <p:sldId id="273" r:id="rId36"/>
    <p:sldId id="289" r:id="rId37"/>
    <p:sldId id="291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  <a:srgbClr val="D5FC79"/>
    <a:srgbClr val="D883FF"/>
    <a:srgbClr val="FF8AD8"/>
    <a:srgbClr val="FF7E79"/>
    <a:srgbClr val="00FA00"/>
    <a:srgbClr val="FF9500"/>
    <a:srgbClr val="00FDFF"/>
    <a:srgbClr val="8EFA00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94624"/>
  </p:normalViewPr>
  <p:slideViewPr>
    <p:cSldViewPr snapToGrid="0" snapToObjects="1">
      <p:cViewPr varScale="1">
        <p:scale>
          <a:sx n="105" d="100"/>
          <a:sy n="105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D372A-80C1-F04C-A777-78B793CB9379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32616-1903-EB42-8E9D-079AB1B7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8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32616-1903-EB42-8E9D-079AB1B7F0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D2A-EB3B-724C-AB2E-126E19027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4852B-CCA4-F84D-B0C2-417BDFD36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1C589-02A9-124F-834F-22845441F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AD7D-B9CA-1143-88AA-09621CFDE6C9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FFB5-E3AE-8B4C-AD5F-05CD2746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BEFC8-39F4-7E4C-B097-8A8D1E60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0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1FBE-0A51-DB46-AAD7-43AF3189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9B97E-2BA5-2F4C-8A89-100183C1C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79E5-31AD-8944-B554-D8AC719D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4A3C-D4B6-9F4A-B159-32CA0EC77B21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5FAC-B691-674C-A162-97A6E8B0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27AC5-4253-9549-BA28-BB17F31D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3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E39DAB-1B8C-5D43-9C44-22F81C5E9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93E3C-2D41-6742-B599-8D39C4158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9FC5-5EFB-5B42-9F55-7E0AB678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73A0-FFBC-8F4C-A17E-9B2CA788DA7E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E63D6-DC56-8E49-BB9C-4D04D4FE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FFC7-D1ED-D843-981E-AB93607C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2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86D9-A2EA-6345-ABEA-ADFE1261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9317-56A7-0F47-BC09-FD5FFEE51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E34E0-763A-5844-AFD3-32B8EB41C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60411-C3AB-4E4F-B846-2218B136F5FC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BD15A-9189-A746-8D1A-61E5641C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6C6D3-79EB-154D-81EC-DC0C0E0A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2487-2425-0C48-AB59-C481A7E8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2E6D5-1B29-2E42-97BF-69BBF6C5F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46EDE-1BE5-3E46-80E9-03E4FB17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EF72-64B7-9C4A-B211-F0BB524D7CB9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A5EAD-167A-5F42-82B1-12137640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5817F-2E18-6D4B-9742-7A2ADD11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2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C45E-EC0A-FF4B-86B5-4C292BE4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79F9-0336-7E4C-8969-87B55129A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46303-1210-EA4B-AA6F-2B0C785C7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AFE3B-7F05-4F4D-9F53-7B6389D2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91AB-271E-F948-A5E0-8657E9941F3A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2034A-7554-1946-88CE-59D45399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FB628-8768-4B4C-96CD-4716FEDE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0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0CEA-0062-7649-B111-35A2A29B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0E9C5-DF01-8443-A1EB-BAE2792D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80410-6BEA-5F43-B80F-1334DE5D8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AE6E2-7B46-364D-8C91-66A09F8C2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329B1-5694-AC4A-873A-944D9C082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D0AE3-6192-5942-93F7-333D59C8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5646-E0C2-654B-B577-80235CC0877C}" type="datetime1">
              <a:rPr lang="en-US" smtClean="0"/>
              <a:t>12/8/21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94950-6913-0A4D-8A9E-81B5AA54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40A8E-9247-5F4F-8449-38BEFE26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8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E683-515A-2240-BA7F-D6A8220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7EA64-6BAF-A541-A725-4AAC3E3C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FFE49-77B2-DA45-8B49-E81478A9ECC4}" type="datetime1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E2360-365B-6C4D-BF7C-639676D0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39428-9F42-6A42-B72F-0482CE06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5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2901E-7D02-E145-AA6F-0FFFE17E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253E-AEBF-094F-9AA5-A6DFE50C7A64}" type="datetime1">
              <a:rPr lang="en-US" smtClean="0"/>
              <a:t>12/8/21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0AEF1-C0FD-1046-AF80-BEE7E243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BE8C1-30B7-8D4C-AF6B-6277C87E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3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D62C-0418-1C45-B31F-23FD2253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B276-453A-2348-9706-034DF00A8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AAAFF-FE79-694C-AEE3-161F13620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415A5-3584-764D-8EE2-0ECA59A1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7750-9F2C-204F-8818-CEBF840B1C4C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DC138-63C5-904D-9E52-A22CA2C7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F9CAD-87AE-064E-9242-1D8BF937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3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F769-7EDA-7C47-8AA0-6DC49F71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744CF9-B4A5-D549-AEF2-6552ED06A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03D9B-AA00-C647-A0A3-4C270BED8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84CB1-C847-FB44-BAD5-0CE82A69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3659-277E-4A41-836E-05ED96F9F568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52A84-E82C-DE49-AB5B-5DB74D25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and Tableau - Srinidhi Shukla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09ACB-66F2-1945-A551-AD83788D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549DF-CB19-8E43-9CD8-E7AC34BD7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C6479-DC96-1240-9545-C5C159626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2E481-EE9D-9344-83F7-838383486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E60FC-E6EA-4549-A5DA-AB6AFED0D3E9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69505-28CB-4C48-B16C-C256C1F91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and Tableau - Srinidhi Shukla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8EDE-86D0-F142-8C1C-C28757E9C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E92D4-8E66-B04D-9CAB-3BB9A3289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srinidhishukla@gmail.co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learn" TargetMode="External"/><Relationship Id="rId2" Type="http://schemas.openxmlformats.org/officeDocument/2006/relationships/hyperlink" Target="https://giphy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DA20D-F473-C14D-9EAD-53029425E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181" y="2416651"/>
            <a:ext cx="4620584" cy="127454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18417E"/>
                </a:solidFill>
                <a:latin typeface="Skia" panose="020D0502020204020204" pitchFamily="34" charset="0"/>
              </a:rPr>
              <a:t>Data 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496ED-0DAE-8B49-A02C-827F60954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5684" y="4819102"/>
            <a:ext cx="2117575" cy="7754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18417E"/>
                </a:solidFill>
              </a:rPr>
              <a:t>Srinidhi Shukla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38CE748-1354-2642-A6CE-6052C70A5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01" y="3803152"/>
            <a:ext cx="4017743" cy="903992"/>
          </a:xfrm>
          <a:prstGeom prst="rect">
            <a:avLst/>
          </a:prstGeom>
        </p:spPr>
      </p:pic>
      <p:pic>
        <p:nvPicPr>
          <p:cNvPr id="1026" name="Picture 2" descr="Home | Stanley College">
            <a:extLst>
              <a:ext uri="{FF2B5EF4-FFF2-40B4-BE49-F238E27FC236}">
                <a16:creationId xmlns:a16="http://schemas.microsoft.com/office/drawing/2014/main" id="{D7CD5660-BD7C-4248-AE9E-97F5DF2C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72" y="1797965"/>
            <a:ext cx="914456" cy="101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13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1A62-E61F-9B46-99A4-E7826FE0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53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News Gothic MT" panose="020B0503020103020203" pitchFamily="34" charset="0"/>
              </a:rPr>
              <a:t>What are the steps in Data Visualization?</a:t>
            </a:r>
          </a:p>
        </p:txBody>
      </p:sp>
      <p:pic>
        <p:nvPicPr>
          <p:cNvPr id="35842" name="Picture 2" descr="Data Visualization Techniques: Try an Agile Process | Blast Blog">
            <a:extLst>
              <a:ext uri="{FF2B5EF4-FFF2-40B4-BE49-F238E27FC236}">
                <a16:creationId xmlns:a16="http://schemas.microsoft.com/office/drawing/2014/main" id="{913F3BCE-18EC-7948-BB00-B330D2C72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219" y="1121664"/>
            <a:ext cx="6709562" cy="51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26E21-65D7-2A4C-86C6-2DEB963A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9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7F45-AA59-CD48-A241-11A6C0023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777"/>
            <a:ext cx="10515600" cy="108172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Oh! So, all that is our job?</a:t>
            </a:r>
          </a:p>
        </p:txBody>
      </p:sp>
      <p:pic>
        <p:nvPicPr>
          <p:cNvPr id="4098" name="Picture 2" descr="Data Analyst VS Data Engineer VS Data Scientist – Digital Atlas">
            <a:extLst>
              <a:ext uri="{FF2B5EF4-FFF2-40B4-BE49-F238E27FC236}">
                <a16:creationId xmlns:a16="http://schemas.microsoft.com/office/drawing/2014/main" id="{1B30A11E-3AA3-844B-AC5F-8724BD54D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468" y="1212500"/>
            <a:ext cx="4945063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14685-5514-F944-A11B-3E0ADBED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26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378E-A7E3-764C-9B15-AC4E1495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3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News Gothic MT" panose="020B0503020103020203" pitchFamily="34" charset="0"/>
              </a:rPr>
              <a:t>Okay! So why exactly are we doing all this?</a:t>
            </a:r>
          </a:p>
        </p:txBody>
      </p:sp>
      <p:pic>
        <p:nvPicPr>
          <p:cNvPr id="6146" name="Picture 2" descr="Curious Internet GIF by GIPHY Arts">
            <a:extLst>
              <a:ext uri="{FF2B5EF4-FFF2-40B4-BE49-F238E27FC236}">
                <a16:creationId xmlns:a16="http://schemas.microsoft.com/office/drawing/2014/main" id="{6DB8C7F8-8416-ED48-8519-D2825CA5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24" y="1388872"/>
            <a:ext cx="5000752" cy="50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E6755-2DDB-D648-9417-F80A0DFC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9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FBE4-7936-274A-BD56-6C197BFB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5532437"/>
            <a:ext cx="1184148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News Gothic MT" panose="020B0503020103020203" pitchFamily="34" charset="0"/>
                <a:ea typeface="Geneva" panose="020B0503030404040204" pitchFamily="34" charset="0"/>
              </a:rPr>
              <a:t>The goal is straightforward, to make better decisions!</a:t>
            </a:r>
          </a:p>
        </p:txBody>
      </p:sp>
      <p:pic>
        <p:nvPicPr>
          <p:cNvPr id="7170" name="Picture 2" descr="Choose One Anthony Davis GIF by Red Bull">
            <a:extLst>
              <a:ext uri="{FF2B5EF4-FFF2-40B4-BE49-F238E27FC236}">
                <a16:creationId xmlns:a16="http://schemas.microsoft.com/office/drawing/2014/main" id="{1329EC4D-8577-AD46-8864-67C03E422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24" y="1169924"/>
            <a:ext cx="4518152" cy="451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C4F48-C388-B844-999C-9C66D683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67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22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5431-CEC7-B942-89F5-CB9949CD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What is data visualization and what’s with the hype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62D8C-0701-5B4C-AE73-D2D1BD35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64" y="1903412"/>
            <a:ext cx="4831080" cy="305117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High-level overview of the data’s key highlights.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Enables to understand the meaning of the data in a manner that leads to fresh ideas.</a:t>
            </a:r>
          </a:p>
        </p:txBody>
      </p:sp>
      <p:pic>
        <p:nvPicPr>
          <p:cNvPr id="9218" name="Picture 2" descr="Reaction Gif GIF by MOODMAN">
            <a:extLst>
              <a:ext uri="{FF2B5EF4-FFF2-40B4-BE49-F238E27FC236}">
                <a16:creationId xmlns:a16="http://schemas.microsoft.com/office/drawing/2014/main" id="{6F99266B-F83F-3F47-9995-E86BD8D21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94" y="1825625"/>
            <a:ext cx="5329642" cy="41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ED3A2-7C2A-C046-8F3A-9956E0833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8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291D2-A72D-8E47-9C21-286DBBBB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99166"/>
            <a:ext cx="10520702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News Gothic MT" panose="020B0503020103020203" pitchFamily="34" charset="0"/>
              </a:rPr>
              <a:t>Why Tableau?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2A37-21E4-CE4C-A742-72ABA90B0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488684"/>
            <a:ext cx="4936067" cy="39851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User friendly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Apply to any business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Fast and easy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No coding required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data resources</a:t>
            </a:r>
          </a:p>
        </p:txBody>
      </p:sp>
      <p:pic>
        <p:nvPicPr>
          <p:cNvPr id="10242" name="Picture 2" descr="Im The Best Rooster Teeth GIF by Achievement Hunter">
            <a:extLst>
              <a:ext uri="{FF2B5EF4-FFF2-40B4-BE49-F238E27FC236}">
                <a16:creationId xmlns:a16="http://schemas.microsoft.com/office/drawing/2014/main" id="{A21CC9BD-DF1E-CE43-917D-2C593340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6198" y="1821736"/>
            <a:ext cx="5708808" cy="32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7AC9A-09DB-AD42-8E29-CE21FA93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tx1">
                    <a:tint val="7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43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06B9A-FEA3-CC46-BC21-6E6564F5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Tableau Products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D6DBFB-3EE7-7A45-9EB7-1F7E05209734}"/>
              </a:ext>
            </a:extLst>
          </p:cNvPr>
          <p:cNvSpPr/>
          <p:nvPr/>
        </p:nvSpPr>
        <p:spPr>
          <a:xfrm>
            <a:off x="7428177" y="223090"/>
            <a:ext cx="2628899" cy="2633348"/>
          </a:xfrm>
          <a:prstGeom prst="ellipse">
            <a:avLst/>
          </a:prstGeom>
          <a:solidFill>
            <a:srgbClr val="4D6F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B9E8C9-8FB9-CF48-B201-77D0C06CA0CE}"/>
              </a:ext>
            </a:extLst>
          </p:cNvPr>
          <p:cNvSpPr/>
          <p:nvPr/>
        </p:nvSpPr>
        <p:spPr>
          <a:xfrm>
            <a:off x="9445617" y="2123031"/>
            <a:ext cx="2501931" cy="2525550"/>
          </a:xfrm>
          <a:prstGeom prst="ellipse">
            <a:avLst/>
          </a:prstGeom>
          <a:solidFill>
            <a:srgbClr val="65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2C0F46-EF81-5F40-AFBA-0FFBC7A6E26F}"/>
              </a:ext>
            </a:extLst>
          </p:cNvPr>
          <p:cNvSpPr/>
          <p:nvPr/>
        </p:nvSpPr>
        <p:spPr>
          <a:xfrm>
            <a:off x="7506881" y="3975397"/>
            <a:ext cx="2501930" cy="2525549"/>
          </a:xfrm>
          <a:prstGeom prst="ellipse">
            <a:avLst/>
          </a:prstGeom>
          <a:solidFill>
            <a:srgbClr val="E976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84CBBA-090F-2749-800F-D06D170F7022}"/>
              </a:ext>
            </a:extLst>
          </p:cNvPr>
          <p:cNvSpPr/>
          <p:nvPr/>
        </p:nvSpPr>
        <p:spPr>
          <a:xfrm>
            <a:off x="5440582" y="2068068"/>
            <a:ext cx="2628899" cy="2635476"/>
          </a:xfrm>
          <a:prstGeom prst="ellipse">
            <a:avLst/>
          </a:prstGeom>
          <a:solidFill>
            <a:srgbClr val="D031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Laptop with solid fill">
            <a:extLst>
              <a:ext uri="{FF2B5EF4-FFF2-40B4-BE49-F238E27FC236}">
                <a16:creationId xmlns:a16="http://schemas.microsoft.com/office/drawing/2014/main" id="{AB3D84F1-9B98-C14D-AF00-3582A9319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224" y="491182"/>
            <a:ext cx="1422613" cy="1422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97DBB-369A-5E41-AF0C-281B2A1CA9A1}"/>
              </a:ext>
            </a:extLst>
          </p:cNvPr>
          <p:cNvSpPr txBox="1"/>
          <p:nvPr/>
        </p:nvSpPr>
        <p:spPr>
          <a:xfrm>
            <a:off x="7881989" y="1709455"/>
            <a:ext cx="1734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Tableau Desktop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Create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FOR ANYONE</a:t>
            </a:r>
          </a:p>
        </p:txBody>
      </p:sp>
      <p:pic>
        <p:nvPicPr>
          <p:cNvPr id="14" name="Graphic 13" descr="Hamburger Menu Icon outline">
            <a:extLst>
              <a:ext uri="{FF2B5EF4-FFF2-40B4-BE49-F238E27FC236}">
                <a16:creationId xmlns:a16="http://schemas.microsoft.com/office/drawing/2014/main" id="{12525076-28FC-7A45-9D5E-753F02A44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8900" y="255597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517CF-B97C-8540-A9F9-4F299DFABE65}"/>
              </a:ext>
            </a:extLst>
          </p:cNvPr>
          <p:cNvSpPr txBox="1"/>
          <p:nvPr/>
        </p:nvSpPr>
        <p:spPr>
          <a:xfrm>
            <a:off x="9879337" y="3589845"/>
            <a:ext cx="1629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Tableau Reader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Share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FOR ANYONE</a:t>
            </a:r>
          </a:p>
        </p:txBody>
      </p:sp>
      <p:pic>
        <p:nvPicPr>
          <p:cNvPr id="17" name="Graphic 16" descr="Upload with solid fill">
            <a:extLst>
              <a:ext uri="{FF2B5EF4-FFF2-40B4-BE49-F238E27FC236}">
                <a16:creationId xmlns:a16="http://schemas.microsoft.com/office/drawing/2014/main" id="{2E54D70B-D3FC-0E44-BDC4-289FCA474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86" y="4238842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F00ACB-C2A4-644F-92C7-01E9F9A14AA6}"/>
              </a:ext>
            </a:extLst>
          </p:cNvPr>
          <p:cNvSpPr txBox="1"/>
          <p:nvPr/>
        </p:nvSpPr>
        <p:spPr>
          <a:xfrm>
            <a:off x="5949696" y="97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5AAB63-EE2D-4B41-AA71-60DD837E563D}"/>
              </a:ext>
            </a:extLst>
          </p:cNvPr>
          <p:cNvSpPr txBox="1"/>
          <p:nvPr/>
        </p:nvSpPr>
        <p:spPr>
          <a:xfrm>
            <a:off x="5855030" y="3645874"/>
            <a:ext cx="1681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Tableau Server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Share &amp; Create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FOR ORGANISATIONS</a:t>
            </a:r>
          </a:p>
        </p:txBody>
      </p:sp>
      <p:pic>
        <p:nvPicPr>
          <p:cNvPr id="21" name="Graphic 20" descr="Group of people with solid fill">
            <a:extLst>
              <a:ext uri="{FF2B5EF4-FFF2-40B4-BE49-F238E27FC236}">
                <a16:creationId xmlns:a16="http://schemas.microsoft.com/office/drawing/2014/main" id="{35A026CD-17C1-E543-A57B-B08028D572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3571" y="2401717"/>
            <a:ext cx="1222920" cy="12229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2F939F-4A0A-1D46-A1CD-98ECCED21D1E}"/>
              </a:ext>
            </a:extLst>
          </p:cNvPr>
          <p:cNvSpPr txBox="1"/>
          <p:nvPr/>
        </p:nvSpPr>
        <p:spPr>
          <a:xfrm>
            <a:off x="7604114" y="5131981"/>
            <a:ext cx="22188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Tableau Server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Share &amp; Create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FOR INDIVIDUALS &amp; ORGANISATIONS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A4C5F-42A9-8649-81AA-FA4DB8C8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tx1">
                    <a:tint val="7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1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7DE9C-85F8-884E-9A88-CCBAF1DC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3121533"/>
            <a:ext cx="3389515" cy="6149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ews Gothic MT" panose="020B0503020103020203" pitchFamily="34" charset="0"/>
              </a:rPr>
              <a:t>Data Sources</a:t>
            </a:r>
          </a:p>
        </p:txBody>
      </p:sp>
      <p:pic>
        <p:nvPicPr>
          <p:cNvPr id="13314" name="Picture 2" descr="Tableau 10 includes even more data-source options">
            <a:extLst>
              <a:ext uri="{FF2B5EF4-FFF2-40B4-BE49-F238E27FC236}">
                <a16:creationId xmlns:a16="http://schemas.microsoft.com/office/drawing/2014/main" id="{9C458565-0855-DA45-9B83-864AA4933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7"/>
          <a:stretch/>
        </p:blipFill>
        <p:spPr bwMode="auto"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00DBF6-B893-D946-8B59-CAAE3AFD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1">
                    <a:lumMod val="8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1">
                  <a:lumMod val="8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9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2231-85A4-F94E-A4FF-E1A1EBF5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71" y="579883"/>
            <a:ext cx="1819656" cy="61899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Joins</a:t>
            </a:r>
          </a:p>
        </p:txBody>
      </p:sp>
      <p:pic>
        <p:nvPicPr>
          <p:cNvPr id="14338" name="Picture 2" descr="Join Your Data - Tableau">
            <a:extLst>
              <a:ext uri="{FF2B5EF4-FFF2-40B4-BE49-F238E27FC236}">
                <a16:creationId xmlns:a16="http://schemas.microsoft.com/office/drawing/2014/main" id="{045C6265-9C9E-2144-995D-6E1B697B8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72" y="1816607"/>
            <a:ext cx="8929055" cy="415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ABE15-2EE9-6E46-B59F-758DFD79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1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9645-BB59-0640-9950-D43C825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434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News Gothic MT" panose="020B0503020103020203" pitchFamily="34" charset="0"/>
              </a:rPr>
              <a:t>Relationships vs Joins vs Blends</a:t>
            </a:r>
          </a:p>
        </p:txBody>
      </p:sp>
      <p:pic>
        <p:nvPicPr>
          <p:cNvPr id="33796" name="Picture 4" descr="How Relationships Differ from Blends ? : r/tableau">
            <a:extLst>
              <a:ext uri="{FF2B5EF4-FFF2-40B4-BE49-F238E27FC236}">
                <a16:creationId xmlns:a16="http://schemas.microsoft.com/office/drawing/2014/main" id="{1E68146C-A473-3E47-81E7-7EE745D5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3325"/>
            <a:ext cx="12192000" cy="44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4B585-8289-CB43-B4E3-4AD136CD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8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C463-B3AA-464F-A835-5D13EB4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166" y="377049"/>
            <a:ext cx="717766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18417E"/>
                </a:solidFill>
                <a:latin typeface="+mn-lt"/>
              </a:rPr>
              <a:t>Let’s talk about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3CDE-A4C7-734E-9F62-5DD4023D72ED}"/>
              </a:ext>
            </a:extLst>
          </p:cNvPr>
          <p:cNvSpPr txBox="1"/>
          <p:nvPr/>
        </p:nvSpPr>
        <p:spPr>
          <a:xfrm>
            <a:off x="1054757" y="2213539"/>
            <a:ext cx="5541115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600" dirty="0">
                <a:solidFill>
                  <a:srgbClr val="18417E"/>
                </a:solidFill>
                <a:ea typeface="Geneva" panose="020B0503030404040204" pitchFamily="34" charset="0"/>
              </a:rPr>
              <a:t>Data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600" dirty="0">
                <a:solidFill>
                  <a:srgbClr val="18417E"/>
                </a:solidFill>
                <a:ea typeface="Geneva" panose="020B0503030404040204" pitchFamily="34" charset="0"/>
              </a:rPr>
              <a:t>Data Science vs. Data Analysis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600" dirty="0">
                <a:solidFill>
                  <a:srgbClr val="18417E"/>
                </a:solidFill>
                <a:ea typeface="Geneva" panose="020B0503030404040204" pitchFamily="34" charset="0"/>
              </a:rPr>
              <a:t>Data Visualization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600" dirty="0">
                <a:solidFill>
                  <a:srgbClr val="18417E"/>
                </a:solidFill>
                <a:ea typeface="Geneva" panose="020B0503030404040204" pitchFamily="34" charset="0"/>
              </a:rPr>
              <a:t>Tableau</a:t>
            </a:r>
          </a:p>
        </p:txBody>
      </p:sp>
      <p:pic>
        <p:nvPicPr>
          <p:cNvPr id="24580" name="Picture 4" descr="Lets Go Fbi GIF by tvshowpilot.com">
            <a:extLst>
              <a:ext uri="{FF2B5EF4-FFF2-40B4-BE49-F238E27FC236}">
                <a16:creationId xmlns:a16="http://schemas.microsoft.com/office/drawing/2014/main" id="{2D27E5FC-4C0A-5F4C-8044-A2314291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2302233"/>
            <a:ext cx="5797147" cy="327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7D834-7718-FF49-BBCC-537B5C4B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7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38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46F17-A583-E04D-8525-74CE36B6F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2" b="1332"/>
          <a:stretch/>
        </p:blipFill>
        <p:spPr>
          <a:xfrm>
            <a:off x="1663570" y="311531"/>
            <a:ext cx="8864859" cy="60448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7F0A00-BB41-1D4C-B893-F7B26BB8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93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7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DEBD-1B83-A94D-8A56-B6536DCD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956"/>
            <a:ext cx="10515600" cy="75653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How to use the imported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C663-E3E8-A747-BB98-7C3B4EFB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217"/>
            <a:ext cx="5343678" cy="526465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Tableau automatically allocates each field in the dataset as a dimension or a measure (can be changed).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There are 24 different types of chart available in tableau.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D71D619-44DB-8B40-A887-E2A8C2A5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94" y="1228217"/>
            <a:ext cx="5129273" cy="546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996A1-25FA-0048-B711-5CF8A9D7F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83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7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A72E-1E65-064B-8E0F-39B3AB1B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18" y="321753"/>
            <a:ext cx="10515600" cy="719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AE25E-5EB5-D34E-ABA3-AB81BFFA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018" y="1351914"/>
            <a:ext cx="6623304" cy="49577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Measures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Quantitative data (Numeric, quantitative values)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Dimensions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Qualitative data (Names, dates, geographical data)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pic>
        <p:nvPicPr>
          <p:cNvPr id="28680" name="Picture 8" descr="Hands Reduce GIF by Common Ground Compost">
            <a:extLst>
              <a:ext uri="{FF2B5EF4-FFF2-40B4-BE49-F238E27FC236}">
                <a16:creationId xmlns:a16="http://schemas.microsoft.com/office/drawing/2014/main" id="{34B7A044-CA21-C447-BA0B-465CFA8E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16" y="548322"/>
            <a:ext cx="4609084" cy="57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B5E7E-D30E-AC47-9527-EDF00602D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DC37-FD39-434E-B910-785F730E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110"/>
            <a:ext cx="10515600" cy="73971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Calculated fields</a:t>
            </a:r>
          </a:p>
        </p:txBody>
      </p:sp>
      <p:pic>
        <p:nvPicPr>
          <p:cNvPr id="34818" name="Picture 2" descr="Understanding the Tableau Calculated Field and its Main Functions |  DataCrunchCorp">
            <a:extLst>
              <a:ext uri="{FF2B5EF4-FFF2-40B4-BE49-F238E27FC236}">
                <a16:creationId xmlns:a16="http://schemas.microsoft.com/office/drawing/2014/main" id="{0AF06E65-EB94-B841-AF14-83CCCB4F6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51" y="1999488"/>
            <a:ext cx="10581698" cy="36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92546-EA33-9B4C-A64F-E730C47D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tx1">
                    <a:tint val="7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8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AE39-7E3A-E14B-A120-8D4A42481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6809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Chart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58CB8-70C8-BF47-B284-E2E30C5F6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4" y="749809"/>
            <a:ext cx="10515600" cy="5590031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endParaRPr lang="en-US" sz="2400" b="1" dirty="0"/>
          </a:p>
        </p:txBody>
      </p:sp>
      <p:pic>
        <p:nvPicPr>
          <p:cNvPr id="17412" name="Picture 4" descr="list GIF">
            <a:extLst>
              <a:ext uri="{FF2B5EF4-FFF2-40B4-BE49-F238E27FC236}">
                <a16:creationId xmlns:a16="http://schemas.microsoft.com/office/drawing/2014/main" id="{36271F6E-8ECF-B54D-8CBE-96040081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41" y="1954276"/>
            <a:ext cx="3937513" cy="294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9239744-A2F1-C24A-A254-11CAD4F8D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421326"/>
              </p:ext>
            </p:extLst>
          </p:nvPr>
        </p:nvGraphicFramePr>
        <p:xfrm>
          <a:off x="508253" y="1954276"/>
          <a:ext cx="6099811" cy="3023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2068">
                  <a:extLst>
                    <a:ext uri="{9D8B030D-6E8A-4147-A177-3AD203B41FA5}">
                      <a16:colId xmlns:a16="http://schemas.microsoft.com/office/drawing/2014/main" val="2462044438"/>
                    </a:ext>
                  </a:extLst>
                </a:gridCol>
                <a:gridCol w="2907743">
                  <a:extLst>
                    <a:ext uri="{9D8B030D-6E8A-4147-A177-3AD203B41FA5}">
                      <a16:colId xmlns:a16="http://schemas.microsoft.com/office/drawing/2014/main" val="4072431093"/>
                    </a:ext>
                  </a:extLst>
                </a:gridCol>
              </a:tblGrid>
              <a:tr h="5039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Area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Bubble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2863284"/>
                  </a:ext>
                </a:extLst>
              </a:tr>
              <a:tr h="5039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Bar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Line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7106870"/>
                  </a:ext>
                </a:extLst>
              </a:tr>
              <a:tr h="5039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Box and Whisker plots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Histogram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853501"/>
                  </a:ext>
                </a:extLst>
              </a:tr>
              <a:tr h="5039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Bullet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Highlight Table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4274453"/>
                  </a:ext>
                </a:extLst>
              </a:tr>
              <a:tr h="5039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Scatter Plot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Gantt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2389376"/>
                  </a:ext>
                </a:extLst>
              </a:tr>
              <a:tr h="5039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Pie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Heat Map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48655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9F73B-47D0-EC4B-A255-5A968960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8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5FD7-4E3F-EF4B-BAC6-43960B3B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EAFD"/>
                </a:solidFill>
                <a:latin typeface="News Gothic MT" panose="020B0503020103020203" pitchFamily="34" charset="0"/>
              </a:rPr>
              <a:t>Ways to 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3600F-000E-0F45-ABFD-62AD6DE75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720" y="1182624"/>
            <a:ext cx="5806440" cy="48799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EAFD"/>
                </a:solidFill>
              </a:rPr>
              <a:t>A WORKSHEET - single view along with shelves, legends, and the Data pane.</a:t>
            </a:r>
            <a:br>
              <a:rPr lang="en-US" sz="2400" dirty="0">
                <a:solidFill>
                  <a:srgbClr val="00EAFD"/>
                </a:solidFill>
              </a:rPr>
            </a:br>
            <a:br>
              <a:rPr lang="en-US" sz="2400" dirty="0">
                <a:solidFill>
                  <a:srgbClr val="00EAFD"/>
                </a:solidFill>
              </a:rPr>
            </a:br>
            <a:r>
              <a:rPr lang="en-US" sz="2400" dirty="0">
                <a:solidFill>
                  <a:srgbClr val="00EAFD"/>
                </a:solidFill>
              </a:rPr>
              <a:t>A DASHBOARD - collection of views from multiple worksheets.</a:t>
            </a:r>
            <a:br>
              <a:rPr lang="en-US" sz="2400" dirty="0">
                <a:solidFill>
                  <a:srgbClr val="00EAFD"/>
                </a:solidFill>
              </a:rPr>
            </a:br>
            <a:br>
              <a:rPr lang="en-US" sz="2400" dirty="0">
                <a:solidFill>
                  <a:srgbClr val="00EAFD"/>
                </a:solidFill>
              </a:rPr>
            </a:br>
            <a:r>
              <a:rPr lang="en-US" sz="2400" dirty="0">
                <a:solidFill>
                  <a:srgbClr val="00EAFD"/>
                </a:solidFill>
              </a:rPr>
              <a:t>A STORY - sequence of worksheets or dashboards that work together to convey information.</a:t>
            </a:r>
          </a:p>
        </p:txBody>
      </p:sp>
      <p:pic>
        <p:nvPicPr>
          <p:cNvPr id="27650" name="Picture 2" descr="GIF by E.ON">
            <a:extLst>
              <a:ext uri="{FF2B5EF4-FFF2-40B4-BE49-F238E27FC236}">
                <a16:creationId xmlns:a16="http://schemas.microsoft.com/office/drawing/2014/main" id="{5E814F34-57C8-8E4B-A01A-567298DC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32" y="3844133"/>
            <a:ext cx="3697721" cy="208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305D40FF-53B4-6D4B-BA96-6F62D7EC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41" y="1969262"/>
            <a:ext cx="490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78769-1729-1D43-B6F3-E6D8E842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55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9061-D0BF-B547-9F73-47E5AE2B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33"/>
            <a:ext cx="10515600" cy="84124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What happens in the background?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4682B-0B52-AD40-8ED9-12AE42953011}"/>
              </a:ext>
            </a:extLst>
          </p:cNvPr>
          <p:cNvSpPr txBox="1"/>
          <p:nvPr/>
        </p:nvSpPr>
        <p:spPr>
          <a:xfrm>
            <a:off x="524256" y="1097281"/>
            <a:ext cx="113019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VizQL</a:t>
            </a:r>
            <a:r>
              <a:rPr lang="en-US" sz="2400" dirty="0">
                <a:solidFill>
                  <a:schemeClr val="bg1"/>
                </a:solidFill>
              </a:rPr>
              <a:t>- Visual Query Language (database visualization programming language) to query relational databases, cubes, cloud databases, and spreadsheets before generating various graph kinds.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These graphs may be used to create dashboards that can be shared through a computer network or the internet.</a:t>
            </a:r>
          </a:p>
        </p:txBody>
      </p:sp>
      <p:pic>
        <p:nvPicPr>
          <p:cNvPr id="19458" name="Picture 2" descr="Behind The Scenes Work GIF by Feuilles de Roots">
            <a:extLst>
              <a:ext uri="{FF2B5EF4-FFF2-40B4-BE49-F238E27FC236}">
                <a16:creationId xmlns:a16="http://schemas.microsoft.com/office/drawing/2014/main" id="{D52636EA-0525-3E4C-AA1A-227C1947A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41" y="3331464"/>
            <a:ext cx="5125518" cy="289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CF598-4033-EC47-9A38-8B066156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7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4867-0832-C84C-ABED-73C7CC1C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661"/>
            <a:ext cx="10515600" cy="7321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Looks like a lot of work, huh?</a:t>
            </a:r>
          </a:p>
        </p:txBody>
      </p:sp>
      <p:pic>
        <p:nvPicPr>
          <p:cNvPr id="25602" name="Picture 2" descr="practice GIF">
            <a:extLst>
              <a:ext uri="{FF2B5EF4-FFF2-40B4-BE49-F238E27FC236}">
                <a16:creationId xmlns:a16="http://schemas.microsoft.com/office/drawing/2014/main" id="{6EE16ABA-4264-CA48-A755-8DA5F886D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2373" r="2467"/>
          <a:stretch/>
        </p:blipFill>
        <p:spPr bwMode="auto">
          <a:xfrm>
            <a:off x="3441191" y="1217967"/>
            <a:ext cx="5309617" cy="517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D8D5C-CB4A-3841-BE6A-BE27FF499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2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B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DBE-C8E0-7E48-916C-ACA7F7AA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Welcome to the world of Data!</a:t>
            </a:r>
          </a:p>
        </p:txBody>
      </p:sp>
      <p:pic>
        <p:nvPicPr>
          <p:cNvPr id="26626" name="Picture 2" descr="I Got Your Back GIF by Justin">
            <a:extLst>
              <a:ext uri="{FF2B5EF4-FFF2-40B4-BE49-F238E27FC236}">
                <a16:creationId xmlns:a16="http://schemas.microsoft.com/office/drawing/2014/main" id="{E5DA0CCD-2DF8-3F41-9972-D451E75B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555" y="1690688"/>
            <a:ext cx="5588889" cy="438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CAF37-EB03-A44E-816E-103D48B2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21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FA20-449F-0044-AFBE-E175FE0A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077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When was the last time I used Tableau?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E3469-FA4D-D745-8031-B4BB50B303A1}"/>
              </a:ext>
            </a:extLst>
          </p:cNvPr>
          <p:cNvSpPr txBox="1"/>
          <p:nvPr/>
        </p:nvSpPr>
        <p:spPr>
          <a:xfrm>
            <a:off x="426720" y="1060704"/>
            <a:ext cx="7059168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 err="1">
                <a:solidFill>
                  <a:schemeClr val="bg1"/>
                </a:solidFill>
              </a:rPr>
              <a:t>AirBnB</a:t>
            </a:r>
            <a:r>
              <a:rPr lang="en-US" sz="2400" u="sng" dirty="0">
                <a:solidFill>
                  <a:schemeClr val="bg1"/>
                </a:solidFill>
              </a:rPr>
              <a:t> and Zillow Analysis:</a:t>
            </a: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Data: Publicly accessible Zillow and </a:t>
            </a:r>
            <a:r>
              <a:rPr lang="en-US" sz="2400" dirty="0" err="1">
                <a:solidFill>
                  <a:schemeClr val="bg1"/>
                </a:solidFill>
              </a:rPr>
              <a:t>AirBnB</a:t>
            </a:r>
            <a:r>
              <a:rPr lang="en-US" sz="2400" dirty="0">
                <a:solidFill>
                  <a:schemeClr val="bg1"/>
                </a:solidFill>
              </a:rPr>
              <a:t> data,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Goal: 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Offer insights to a real estate company to assist them in developing a </a:t>
            </a:r>
            <a:r>
              <a:rPr lang="en-US" sz="2400">
                <a:solidFill>
                  <a:schemeClr val="bg1"/>
                </a:solidFill>
              </a:rPr>
              <a:t>data product.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Determine which zip codes in New York City would make the highest profit on short-term rentals.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Deliverables: Dashboards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482" name="Picture 2" descr="Look Sophie GIF by NOSUCH">
            <a:extLst>
              <a:ext uri="{FF2B5EF4-FFF2-40B4-BE49-F238E27FC236}">
                <a16:creationId xmlns:a16="http://schemas.microsoft.com/office/drawing/2014/main" id="{10668611-A345-F14B-98D0-4A981999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760" y="1649230"/>
            <a:ext cx="3905504" cy="390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44E73-13F7-7B4B-B80B-8F077E4D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36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9D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4A7328-7C0B-834C-AA26-0AF37DA06DE2}"/>
              </a:ext>
            </a:extLst>
          </p:cNvPr>
          <p:cNvSpPr txBox="1"/>
          <p:nvPr/>
        </p:nvSpPr>
        <p:spPr>
          <a:xfrm>
            <a:off x="4724399" y="379142"/>
            <a:ext cx="2743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e Hand Extrablack" panose="020F0502020204030204" pitchFamily="34" charset="0"/>
                <a:cs typeface="The Hand Extrablack" panose="020F0502020204030204" pitchFamily="34" charset="0"/>
              </a:rPr>
              <a:t>What is Data?</a:t>
            </a:r>
          </a:p>
          <a:p>
            <a:endParaRPr lang="en-US" sz="6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e Hand Extrablack" panose="020F0502020204030204" pitchFamily="34" charset="0"/>
              <a:cs typeface="The Hand Extrablack" panose="020F0502020204030204" pitchFamily="34" charset="0"/>
            </a:endParaRPr>
          </a:p>
        </p:txBody>
      </p:sp>
      <p:pic>
        <p:nvPicPr>
          <p:cNvPr id="1026" name="Picture 2" descr="Pondering Which One GIF by Moncho">
            <a:extLst>
              <a:ext uri="{FF2B5EF4-FFF2-40B4-BE49-F238E27FC236}">
                <a16:creationId xmlns:a16="http://schemas.microsoft.com/office/drawing/2014/main" id="{19C64E4F-4199-214C-94E2-D973EFF82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497" y="1580686"/>
            <a:ext cx="8152779" cy="45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25C403-B882-7E48-9DD2-772DF726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6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FB6D-9146-6948-87A4-5D59AF85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310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News Gothic MT" panose="020B0503020103020203" pitchFamily="34" charset="0"/>
              </a:rPr>
              <a:t>How did the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975E-CC65-9A47-831D-07A611DE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2075"/>
            <a:ext cx="10515600" cy="429895"/>
          </a:xfrm>
        </p:spPr>
        <p:txBody>
          <a:bodyPr>
            <a:noAutofit/>
          </a:bodyPr>
          <a:lstStyle/>
          <a:p>
            <a:r>
              <a:rPr lang="en-US" sz="2400" dirty="0" err="1"/>
              <a:t>AirBnB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CCA5-3EEF-544B-B0D2-5F05A878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5"/>
          <a:stretch/>
        </p:blipFill>
        <p:spPr>
          <a:xfrm>
            <a:off x="125950" y="1868737"/>
            <a:ext cx="11940097" cy="1560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D79382-3AB5-9F46-9283-AD7AF7E8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09505"/>
            <a:ext cx="3556000" cy="173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94F6A-D33A-F445-A38F-78A52F4C3C6F}"/>
              </a:ext>
            </a:extLst>
          </p:cNvPr>
          <p:cNvSpPr txBox="1"/>
          <p:nvPr/>
        </p:nvSpPr>
        <p:spPr>
          <a:xfrm>
            <a:off x="682752" y="3684587"/>
            <a:ext cx="9217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Zillow</a:t>
            </a:r>
          </a:p>
        </p:txBody>
      </p:sp>
      <p:pic>
        <p:nvPicPr>
          <p:cNvPr id="29698" name="Picture 2" descr="Confused The Next Generation GIF by Star Trek">
            <a:extLst>
              <a:ext uri="{FF2B5EF4-FFF2-40B4-BE49-F238E27FC236}">
                <a16:creationId xmlns:a16="http://schemas.microsoft.com/office/drawing/2014/main" id="{0B9FA8BC-1D4D-8048-AAE9-5B1983C9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3823088"/>
            <a:ext cx="3048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CBCAFE-794D-F245-8F6F-DB27024A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6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28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2D919-8023-0F45-A2C0-D3E9836C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41" y="330065"/>
            <a:ext cx="10515600" cy="9022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News Gothic MT" panose="020B0503020103020203" pitchFamily="34" charset="0"/>
              </a:rPr>
              <a:t>And what did I make out of it?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BAC2AFA-2C64-2B40-A5AF-E533FFAB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" y="1719072"/>
            <a:ext cx="3241575" cy="4581733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969F955-F2E2-5D4E-868A-440BB4464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144" y="1748056"/>
            <a:ext cx="3200562" cy="4523764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AF1F1377-C5EA-2742-8785-E1E0C3641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259" y="2394147"/>
            <a:ext cx="4567607" cy="323158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6BAEA2-9022-6D4E-B7A7-2B9AD123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6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86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7C0C-0BB1-EA45-AB08-150253DB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How did I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912CA-1A2C-2D47-8769-1568DFCEE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329"/>
            <a:ext cx="10631424" cy="241719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Microsoft Excel: Dataset review.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Python: Data loading, data munging, wrangling, and other operations, using </a:t>
            </a:r>
            <a:r>
              <a:rPr lang="en-US" sz="2400" dirty="0" err="1">
                <a:solidFill>
                  <a:schemeClr val="bg1"/>
                </a:solidFill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 Notebook.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Microsoft Word: Report documentation. 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Python and Tableau Desktop: </a:t>
            </a:r>
            <a:r>
              <a:rPr lang="en-US" sz="2400" dirty="0" err="1">
                <a:solidFill>
                  <a:schemeClr val="bg1"/>
                </a:solidFill>
              </a:rPr>
              <a:t>Vizualizations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6" descr="Just Asking Rachelle Lefevre GIF by Proven Innocent">
            <a:extLst>
              <a:ext uri="{FF2B5EF4-FFF2-40B4-BE49-F238E27FC236}">
                <a16:creationId xmlns:a16="http://schemas.microsoft.com/office/drawing/2014/main" id="{582B300C-4831-6E4D-BC93-1E1F9EE8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0" y="3856355"/>
            <a:ext cx="430784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D209A-E4DB-8D45-8416-9457159B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6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34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bc Zac GIF by The Bachelorette">
            <a:extLst>
              <a:ext uri="{FF2B5EF4-FFF2-40B4-BE49-F238E27FC236}">
                <a16:creationId xmlns:a16="http://schemas.microsoft.com/office/drawing/2014/main" id="{4187C311-7F2D-B84F-AF65-2074DA567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03" y="2260345"/>
            <a:ext cx="5644402" cy="31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187C2-40CE-F247-882D-221DEE24AC74}"/>
              </a:ext>
            </a:extLst>
          </p:cNvPr>
          <p:cNvSpPr txBox="1"/>
          <p:nvPr/>
        </p:nvSpPr>
        <p:spPr>
          <a:xfrm>
            <a:off x="390144" y="731520"/>
            <a:ext cx="1139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Although it looks overwhelming, it is not!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6A9BB2-71E8-DF4F-859C-CE170D6D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tx1">
                    <a:tint val="75000"/>
                    <a:alpha val="6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tx1">
                  <a:tint val="7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50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09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DAAD-C6CD-594C-AA40-C01ABF7C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467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So, who was it meeting Tableau?</a:t>
            </a:r>
          </a:p>
        </p:txBody>
      </p:sp>
      <p:pic>
        <p:nvPicPr>
          <p:cNvPr id="18434" name="Picture 2" descr="Top 10 Data Science And Machine Learning Tools For Non-Programmers">
            <a:extLst>
              <a:ext uri="{FF2B5EF4-FFF2-40B4-BE49-F238E27FC236}">
                <a16:creationId xmlns:a16="http://schemas.microsoft.com/office/drawing/2014/main" id="{17E522C9-0EC1-444C-9629-C666C3706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9958" r="9156" b="10065"/>
          <a:stretch/>
        </p:blipFill>
        <p:spPr bwMode="auto">
          <a:xfrm>
            <a:off x="3791712" y="1262708"/>
            <a:ext cx="5071871" cy="499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CDB89-EBE3-3E42-A033-8D6216E1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6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4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Feelings Thoughts GIF by chuber channel">
            <a:extLst>
              <a:ext uri="{FF2B5EF4-FFF2-40B4-BE49-F238E27FC236}">
                <a16:creationId xmlns:a16="http://schemas.microsoft.com/office/drawing/2014/main" id="{DD8F0FC8-1E2C-164C-8E15-50610F506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89" y="1453936"/>
            <a:ext cx="5273421" cy="395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C91547-4BF1-4B42-B12E-946423C1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6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653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3276B-29A7-B348-9E1E-C3EC41C7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News Gothic MT" panose="020B0503020103020203" pitchFamily="34" charset="0"/>
              </a:rPr>
              <a:t>Thank you.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8D068-2F65-9F48-8375-2F6DC102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6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25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CB19-6734-B445-958F-3F1A4F50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News Gothic MT" panose="020B0503020103020203" pitchFamily="34" charset="0"/>
              </a:rPr>
              <a:t>Let’s get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A162D-94C5-CE46-9173-58D95B5A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752"/>
            <a:ext cx="10515600" cy="26864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Email: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srinidhishukla@gmail.com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LinkedIn: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Srinidhi S (https://</a:t>
            </a:r>
            <a:r>
              <a:rPr lang="en-US" sz="2400" dirty="0" err="1">
                <a:solidFill>
                  <a:schemeClr val="bg1"/>
                </a:solidFill>
              </a:rPr>
              <a:t>www.linkedin.com</a:t>
            </a:r>
            <a:r>
              <a:rPr lang="en-US" sz="2400" dirty="0">
                <a:solidFill>
                  <a:schemeClr val="bg1"/>
                </a:solidFill>
              </a:rPr>
              <a:t>/in/</a:t>
            </a:r>
            <a:r>
              <a:rPr lang="en-US" sz="2400" dirty="0" err="1">
                <a:solidFill>
                  <a:schemeClr val="bg1"/>
                </a:solidFill>
              </a:rPr>
              <a:t>srinidhishukla</a:t>
            </a:r>
            <a:r>
              <a:rPr lang="en-US" sz="2400" dirty="0">
                <a:solidFill>
                  <a:schemeClr val="bg1"/>
                </a:solidFill>
              </a:rPr>
              <a:t>/)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C6B8F-715D-D243-B7D3-94D5FD34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6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11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0ADD-D066-EC47-9221-2C257710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News Gothic MT" panose="020B0503020103020203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A6B9-1D95-2249-A690-168EE9187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Gifs: </a:t>
            </a:r>
            <a:r>
              <a:rPr lang="en-US" sz="2400" dirty="0">
                <a:hlinkClick r:id="rId2"/>
              </a:rPr>
              <a:t>https://giphy.com/</a:t>
            </a:r>
            <a:r>
              <a:rPr lang="en-US" sz="2400" dirty="0"/>
              <a:t> </a:t>
            </a:r>
          </a:p>
          <a:p>
            <a:r>
              <a:rPr lang="en-US" sz="2400" dirty="0"/>
              <a:t>Images and Content</a:t>
            </a:r>
          </a:p>
          <a:p>
            <a:pPr marL="0" indent="0">
              <a:buNone/>
            </a:pPr>
            <a:r>
              <a:rPr lang="en-US" sz="2400" dirty="0"/>
              <a:t>	- </a:t>
            </a:r>
            <a:r>
              <a:rPr lang="en-US" sz="2400" dirty="0">
                <a:hlinkClick r:id="rId3"/>
              </a:rPr>
              <a:t>https://www.tableau.com/learn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12790-C5C8-894B-AA23-C6C8E3D8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6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16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lison Brie Everything GIF">
            <a:extLst>
              <a:ext uri="{FF2B5EF4-FFF2-40B4-BE49-F238E27FC236}">
                <a16:creationId xmlns:a16="http://schemas.microsoft.com/office/drawing/2014/main" id="{B6563353-121A-4F49-814F-3C18CDA8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915" y="1319276"/>
            <a:ext cx="7338170" cy="42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0AD023-7C91-144A-8665-7476BD19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Data and Tableau - Srinidhi Shukla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1476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1841-7B58-4F4F-8E62-D3569CD0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620" y="347474"/>
            <a:ext cx="989076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It is basically everything around you</a:t>
            </a:r>
          </a:p>
        </p:txBody>
      </p:sp>
      <p:pic>
        <p:nvPicPr>
          <p:cNvPr id="2050" name="Picture 2" descr="Emmy Awards Hamilton GIF by Emmys">
            <a:extLst>
              <a:ext uri="{FF2B5EF4-FFF2-40B4-BE49-F238E27FC236}">
                <a16:creationId xmlns:a16="http://schemas.microsoft.com/office/drawing/2014/main" id="{DA31A7AF-A63F-B04F-8F59-FBF93ABD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608" y="1387855"/>
            <a:ext cx="8558783" cy="463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074B-2130-FB48-B759-FC102FE5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tx1">
                    <a:tint val="7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5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A250-974A-E94D-88DA-86B5429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Wait what!? All of it?</a:t>
            </a:r>
          </a:p>
        </p:txBody>
      </p:sp>
      <p:pic>
        <p:nvPicPr>
          <p:cNvPr id="30722" name="Picture 2" descr="Social Media Animation GIF by Jimmy Arca">
            <a:extLst>
              <a:ext uri="{FF2B5EF4-FFF2-40B4-BE49-F238E27FC236}">
                <a16:creationId xmlns:a16="http://schemas.microsoft.com/office/drawing/2014/main" id="{F1DAD66E-CC1E-1242-BFA5-B5E322131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072" y="1980819"/>
            <a:ext cx="7229856" cy="40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F7965-009C-FB4D-A95E-1477F3BA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9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1B59-D47D-354B-9D81-85210F4E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392" y="991615"/>
            <a:ext cx="4610608" cy="474268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News Gothic MT" panose="020B0503020103020203" pitchFamily="34" charset="0"/>
                <a:ea typeface="Geneva" panose="020B0503030404040204" pitchFamily="34" charset="0"/>
                <a:cs typeface="The Hand Extrablack" panose="020F0502020204030204" pitchFamily="34" charset="0"/>
              </a:rPr>
              <a:t>A piece of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Geneva" panose="020B0503030404040204" pitchFamily="34" charset="0"/>
                <a:cs typeface="The Hand Extrablack" panose="020F0502020204030204" pitchFamily="34" charset="0"/>
              </a:rPr>
              <a:t>Information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Geneva" panose="020B0503030404040204" pitchFamily="34" charset="0"/>
                <a:cs typeface="The Hand Extrablack" panose="020F0502020204030204" pitchFamily="34" charset="0"/>
              </a:rPr>
              <a:t>Fact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Geneva" panose="020B0503030404040204" pitchFamily="34" charset="0"/>
                <a:cs typeface="The Hand Extrablack" panose="020F0502020204030204" pitchFamily="34" charset="0"/>
              </a:rPr>
              <a:t>Measure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Geneva" panose="020B0503030404040204" pitchFamily="34" charset="0"/>
                <a:cs typeface="The Hand Extrablack" panose="020F0502020204030204" pitchFamily="34" charset="0"/>
              </a:rPr>
              <a:t>Image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Geneva" panose="020B0503030404040204" pitchFamily="34" charset="0"/>
                <a:cs typeface="The Hand Extrablack" panose="020F0502020204030204" pitchFamily="34" charset="0"/>
              </a:rPr>
              <a:t>Video Clip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Geneva" panose="020B0503030404040204" pitchFamily="34" charset="0"/>
                <a:cs typeface="The Hand Extrablack" panose="020F0502020204030204" pitchFamily="34" charset="0"/>
              </a:rPr>
              <a:t>Audio Clip</a:t>
            </a:r>
          </a:p>
          <a:p>
            <a:pPr marL="457200" lvl="1" indent="0">
              <a:buNone/>
            </a:pPr>
            <a:endParaRPr lang="en-US" sz="2800" dirty="0">
              <a:latin typeface="News Gothic MT" panose="020B0503020103020203" pitchFamily="34" charset="0"/>
              <a:ea typeface="Geneva" panose="020B0503030404040204" pitchFamily="34" charset="0"/>
              <a:cs typeface="The Hand Extrablack" panose="020F0502020204030204" pitchFamily="34" charset="0"/>
            </a:endParaRPr>
          </a:p>
        </p:txBody>
      </p:sp>
      <p:pic>
        <p:nvPicPr>
          <p:cNvPr id="3080" name="Picture 8" descr="Spike Lee What GIF by NETFLIX">
            <a:extLst>
              <a:ext uri="{FF2B5EF4-FFF2-40B4-BE49-F238E27FC236}">
                <a16:creationId xmlns:a16="http://schemas.microsoft.com/office/drawing/2014/main" id="{38EA5D2B-A236-0945-914D-88A1ECEF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192" y="1123696"/>
            <a:ext cx="4610608" cy="46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DB9648-BF06-9147-AB21-0C9CAB87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2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6B20-6243-8D46-AFD9-A28D2D38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3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Okay! So, what do we do with this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9D7DF-2446-CB4C-A055-19180813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7062216" cy="3048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Before that, it is important to know, how to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Gather/collect the data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Make the data meaningful for our analysis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Use the data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Derive the insights and present them</a:t>
            </a:r>
          </a:p>
        </p:txBody>
      </p:sp>
      <p:pic>
        <p:nvPicPr>
          <p:cNvPr id="5122" name="Picture 2" descr="Calculating Figure It Out GIF">
            <a:extLst>
              <a:ext uri="{FF2B5EF4-FFF2-40B4-BE49-F238E27FC236}">
                <a16:creationId xmlns:a16="http://schemas.microsoft.com/office/drawing/2014/main" id="{B7F9F901-4138-0347-B9D5-F2EF74EA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0" y="2477294"/>
            <a:ext cx="27559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7D6BD-403D-B042-B7F6-944BE107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90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90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4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D9DC-69CA-A842-BFAB-2549453B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9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5372FE"/>
                </a:solidFill>
                <a:latin typeface="News Gothic MT" panose="020B0503020103020203" pitchFamily="34" charset="0"/>
              </a:rPr>
              <a:t>How would you describe the process?</a:t>
            </a:r>
          </a:p>
        </p:txBody>
      </p:sp>
      <p:pic>
        <p:nvPicPr>
          <p:cNvPr id="8196" name="Picture 4" descr="7 Fundamental Steps to Complete a Data Analytics Project">
            <a:extLst>
              <a:ext uri="{FF2B5EF4-FFF2-40B4-BE49-F238E27FC236}">
                <a16:creationId xmlns:a16="http://schemas.microsoft.com/office/drawing/2014/main" id="{FBAA0898-8B3E-2748-AF5A-9958E752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44" y="1690688"/>
            <a:ext cx="9151112" cy="41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F7795175-AF8E-384D-AD02-FCDF605C6AA3}"/>
              </a:ext>
            </a:extLst>
          </p:cNvPr>
          <p:cNvSpPr/>
          <p:nvPr/>
        </p:nvSpPr>
        <p:spPr>
          <a:xfrm>
            <a:off x="7181088" y="1999488"/>
            <a:ext cx="243840" cy="329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50BB9-B21C-614D-8CD8-0918FD2E47BD}"/>
              </a:ext>
            </a:extLst>
          </p:cNvPr>
          <p:cNvSpPr txBox="1"/>
          <p:nvPr/>
        </p:nvSpPr>
        <p:spPr>
          <a:xfrm>
            <a:off x="6803136" y="1532192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372FE"/>
                </a:solidFill>
                <a:highlight>
                  <a:srgbClr val="FFFF00"/>
                </a:highlight>
              </a:rPr>
              <a:t>Visualization comes in here!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4A5B20-2AA9-164F-BDA0-B88CE27F6D8E}"/>
              </a:ext>
            </a:extLst>
          </p:cNvPr>
          <p:cNvSpPr/>
          <p:nvPr/>
        </p:nvSpPr>
        <p:spPr>
          <a:xfrm>
            <a:off x="6729984" y="2328672"/>
            <a:ext cx="1194816" cy="597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456E6-ADA1-3A43-A6DF-1AB43919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>
                <a:solidFill>
                  <a:schemeClr val="bg2">
                    <a:lumMod val="25000"/>
                    <a:alpha val="80000"/>
                  </a:schemeClr>
                </a:solidFill>
              </a:rPr>
              <a:t>Data and Tableau - Srinidhi Shukla</a:t>
            </a:r>
            <a:endParaRPr lang="en-US" sz="900" dirty="0">
              <a:solidFill>
                <a:schemeClr val="bg2">
                  <a:lumMod val="2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62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58530</TotalTime>
  <Words>859</Words>
  <Application>Microsoft Macintosh PowerPoint</Application>
  <PresentationFormat>Widescreen</PresentationFormat>
  <Paragraphs>142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News Gothic MT</vt:lpstr>
      <vt:lpstr>Skia</vt:lpstr>
      <vt:lpstr>The Hand Extrablack</vt:lpstr>
      <vt:lpstr>Office Theme</vt:lpstr>
      <vt:lpstr>Data and</vt:lpstr>
      <vt:lpstr>Let’s talk about</vt:lpstr>
      <vt:lpstr>PowerPoint Presentation</vt:lpstr>
      <vt:lpstr>PowerPoint Presentation</vt:lpstr>
      <vt:lpstr>It is basically everything around you</vt:lpstr>
      <vt:lpstr>Wait what!? All of it?</vt:lpstr>
      <vt:lpstr>PowerPoint Presentation</vt:lpstr>
      <vt:lpstr>Okay! So, what do we do with this data?</vt:lpstr>
      <vt:lpstr>How would you describe the process?</vt:lpstr>
      <vt:lpstr>What are the steps in Data Visualization?</vt:lpstr>
      <vt:lpstr>Oh! So, all that is our job?</vt:lpstr>
      <vt:lpstr>Okay! So why exactly are we doing all this?</vt:lpstr>
      <vt:lpstr>The goal is straightforward, to make better decisions!</vt:lpstr>
      <vt:lpstr>What is data visualization and what’s with the hype ?</vt:lpstr>
      <vt:lpstr>Why Tableau?</vt:lpstr>
      <vt:lpstr>Tableau Products</vt:lpstr>
      <vt:lpstr>Data Sources</vt:lpstr>
      <vt:lpstr>Joins</vt:lpstr>
      <vt:lpstr>Relationships vs Joins vs Blends</vt:lpstr>
      <vt:lpstr>PowerPoint Presentation</vt:lpstr>
      <vt:lpstr>How to use the imported data?</vt:lpstr>
      <vt:lpstr>Fields</vt:lpstr>
      <vt:lpstr>Calculated fields</vt:lpstr>
      <vt:lpstr>Chart Types</vt:lpstr>
      <vt:lpstr>Ways to Visualize</vt:lpstr>
      <vt:lpstr>What happens in the background?</vt:lpstr>
      <vt:lpstr>Looks like a lot of work, huh?</vt:lpstr>
      <vt:lpstr>Welcome to the world of Data!</vt:lpstr>
      <vt:lpstr>When was the last time I used Tableau?</vt:lpstr>
      <vt:lpstr>How did the data look like?</vt:lpstr>
      <vt:lpstr>And what did I make out of it?</vt:lpstr>
      <vt:lpstr>How did I do it?</vt:lpstr>
      <vt:lpstr>PowerPoint Presentation</vt:lpstr>
      <vt:lpstr>So, who was it meeting Tableau?</vt:lpstr>
      <vt:lpstr>PowerPoint Presentation</vt:lpstr>
      <vt:lpstr>Thank you.</vt:lpstr>
      <vt:lpstr>Let’s get in touch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</dc:title>
  <dc:creator>Shukla, Srinidhi</dc:creator>
  <cp:lastModifiedBy>Shukla, Srinidhi</cp:lastModifiedBy>
  <cp:revision>23</cp:revision>
  <dcterms:created xsi:type="dcterms:W3CDTF">2021-10-28T23:10:25Z</dcterms:created>
  <dcterms:modified xsi:type="dcterms:W3CDTF">2021-12-08T19:37:10Z</dcterms:modified>
</cp:coreProperties>
</file>